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7"/>
  </p:notesMasterIdLst>
  <p:sldIdLst>
    <p:sldId id="256" r:id="rId2"/>
    <p:sldId id="257" r:id="rId3"/>
    <p:sldId id="258" r:id="rId4"/>
    <p:sldId id="261" r:id="rId5"/>
    <p:sldId id="260" r:id="rId6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4EB59"/>
    <a:srgbClr val="DDE630"/>
    <a:srgbClr val="5BB4BB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32787" autoAdjust="0"/>
    <p:restoredTop sz="90929" autoAdjust="0"/>
  </p:normalViewPr>
  <p:slideViewPr>
    <p:cSldViewPr>
      <p:cViewPr varScale="1">
        <p:scale>
          <a:sx n="73" d="100"/>
          <a:sy n="73" d="100"/>
        </p:scale>
        <p:origin x="-130" y="-67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8631F8-6EF7-44A1-B206-D8DFC53D466E}" type="datetimeFigureOut">
              <a:rPr lang="en-US" smtClean="0"/>
              <a:pPr/>
              <a:t>10/18/2011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AE3845E-BD85-44BB-8F75-F230DA307786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wmf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&#10;Oracle-HQ.jpg                                                  00031A87Macintosh HD                   BBA79A4C: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3238"/>
          </a:xfrm>
          <a:prstGeom prst="rect">
            <a:avLst/>
          </a:prstGeom>
          <a:noFill/>
        </p:spPr>
      </p:pic>
      <p:sp>
        <p:nvSpPr>
          <p:cNvPr id="3075" name="Rectangle 3"/>
          <p:cNvSpPr>
            <a:spLocks noGrp="1" noChangeArrowheads="1"/>
          </p:cNvSpPr>
          <p:nvPr>
            <p:ph type="ctrTitle"/>
          </p:nvPr>
        </p:nvSpPr>
        <p:spPr>
          <a:xfrm>
            <a:off x="3048000" y="228600"/>
            <a:ext cx="5715000" cy="1828800"/>
          </a:xfrm>
        </p:spPr>
        <p:txBody>
          <a:bodyPr lIns="91440" tIns="45720" rIns="91440" bIns="45720"/>
          <a:lstStyle>
            <a:lvl1pPr algn="r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4572000" y="2362200"/>
            <a:ext cx="4191000" cy="1752600"/>
          </a:xfrm>
        </p:spPr>
        <p:txBody>
          <a:bodyPr lIns="91440" tIns="45720" rIns="91440" bIns="45720"/>
          <a:lstStyle>
            <a:lvl1pPr marL="0" indent="0" algn="r">
              <a:buFontTx/>
              <a:buNone/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  <p:pic>
        <p:nvPicPr>
          <p:cNvPr id="3080" name="Picture 8"/>
          <p:cNvPicPr>
            <a:picLocks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6172200"/>
            <a:ext cx="9207500" cy="334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wipe dir="r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94C042AE-374D-4FA5-A54A-E0D25DCB822C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wipe dir="r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34150" y="228600"/>
            <a:ext cx="1962150" cy="56007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47700" y="228600"/>
            <a:ext cx="5734050" cy="56007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82D5CCC2-5622-4316-8AA5-0A27167E9F5D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wipe dir="r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05000" y="228600"/>
            <a:ext cx="64008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647700" y="1752600"/>
            <a:ext cx="7848600" cy="4076700"/>
          </a:xfr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647700" y="64008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384B1BAB-636A-4924-A1EA-D9C507728813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wipe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6E2B4098-313F-4EDB-B71B-10742437BF37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6B830BE9-4DA0-4589-A74E-402AA6A2CC54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wipe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47700" y="1752600"/>
            <a:ext cx="3848100" cy="40767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52600"/>
            <a:ext cx="3848100" cy="40767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5A9DF800-E98C-464F-B103-2F7E98B4F962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wipe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3CA7062E-27E4-4B6E-82DA-D9DB541278C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wipe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8A5A7520-4009-4E0F-8584-57D18F17B7F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wipe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D2C0510C-D0E2-4634-A005-894E56DCB171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wipe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1C3E087D-649B-4D35-9E36-B6FBFA7955B8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wipe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60489A97-9735-4C10-B487-9887E0702E54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wipe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w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989AE4"/>
            </a:gs>
            <a:gs pos="100000">
              <a:srgbClr val="C6D5FE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5" name="Picture 11"/>
          <p:cNvPicPr>
            <a:picLocks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0" y="6172200"/>
            <a:ext cx="9207500" cy="334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37" name="Rectangle 13"/>
          <p:cNvSpPr>
            <a:spLocks noChangeArrowheads="1"/>
          </p:cNvSpPr>
          <p:nvPr/>
        </p:nvSpPr>
        <p:spPr bwMode="auto">
          <a:xfrm>
            <a:off x="609600" y="1752600"/>
            <a:ext cx="7848600" cy="4076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2" name="Rectangle 18"/>
          <p:cNvSpPr>
            <a:spLocks noGrp="1" noChangeArrowheads="1"/>
          </p:cNvSpPr>
          <p:nvPr>
            <p:ph type="title"/>
          </p:nvPr>
        </p:nvSpPr>
        <p:spPr bwMode="auto">
          <a:xfrm>
            <a:off x="1905000" y="228600"/>
            <a:ext cx="64008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Slide Title</a:t>
            </a:r>
          </a:p>
        </p:txBody>
      </p:sp>
      <p:sp>
        <p:nvSpPr>
          <p:cNvPr id="1043" name="Rectangle 19"/>
          <p:cNvSpPr>
            <a:spLocks noGrp="1" noChangeArrowheads="1"/>
          </p:cNvSpPr>
          <p:nvPr>
            <p:ph type="body" idx="1"/>
          </p:nvPr>
        </p:nvSpPr>
        <p:spPr bwMode="auto">
          <a:xfrm>
            <a:off x="647700" y="1752600"/>
            <a:ext cx="7848600" cy="4076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  <a:p>
            <a:pPr lvl="0"/>
            <a:endParaRPr lang="en-US" smtClean="0"/>
          </a:p>
        </p:txBody>
      </p:sp>
      <p:sp>
        <p:nvSpPr>
          <p:cNvPr id="1044" name="Rectangle 2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47700" y="64008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2075" tIns="46038" rIns="92075" bIns="46038" numCol="1" anchor="ctr" anchorCtr="0" compatLnSpc="1">
            <a:prstTxWarp prst="textNoShape">
              <a:avLst/>
            </a:prstTxWarp>
          </a:bodyPr>
          <a:lstStyle>
            <a:lvl1pPr>
              <a:defRPr sz="1400">
                <a:latin typeface="Times New Roman" pitchFamily="18" charset="0"/>
              </a:defRPr>
            </a:lvl1pPr>
          </a:lstStyle>
          <a:p>
            <a:fld id="{16724E55-026C-4EDB-AAA9-8BB28A0A3EC7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>
    <p:wipe dir="r"/>
  </p:transition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pitchFamily="18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pitchFamily="18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pitchFamily="18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pitchFamily="18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07%20-%20CHARON%20and%20Oracle%20DB;%20The%20Hybrid%20Emulation%20Solution.pdf" TargetMode="External"/><Relationship Id="rId3" Type="http://schemas.openxmlformats.org/officeDocument/2006/relationships/hyperlink" Target="03A%20-%20My%20Oracle%20Support%20Update.pdf" TargetMode="External"/><Relationship Id="rId7" Type="http://schemas.openxmlformats.org/officeDocument/2006/relationships/hyperlink" Target="06%20-%20HP%20Integrity%20Servers%20for%20OpenVMS.pdf" TargetMode="External"/><Relationship Id="rId2" Type="http://schemas.openxmlformats.org/officeDocument/2006/relationships/hyperlink" Target="02%20-%20Oracle%20Rdb%20and%20Oracle%20Database%20on%20OpenVMS%20Status%20and%20Direction.pdf" TargetMode="External"/><Relationship Id="rId1" Type="http://schemas.openxmlformats.org/officeDocument/2006/relationships/slideLayout" Target="../slideLayouts/slideLayout12.xml"/><Relationship Id="rId6" Type="http://schemas.openxmlformats.org/officeDocument/2006/relationships/hyperlink" Target="05%20-%20OpenVMS%20Strategy%20and%20Futures.pdf" TargetMode="External"/><Relationship Id="rId5" Type="http://schemas.openxmlformats.org/officeDocument/2006/relationships/hyperlink" Target="04%20-%20JCC%20Rdb%20Training.pdf" TargetMode="External"/><Relationship Id="rId4" Type="http://schemas.openxmlformats.org/officeDocument/2006/relationships/hyperlink" Target="03B%20-%20A%20Review%20of%20Bugtag%20Notes.pdf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09%20-%20Oracle%20Real%20Application%20Testing.pdf" TargetMode="External"/><Relationship Id="rId2" Type="http://schemas.openxmlformats.org/officeDocument/2006/relationships/hyperlink" Target="08%20-%20Oracle%20on%20OpenVMS;%20A%20Product%20Update.pdf" TargetMode="External"/><Relationship Id="rId1" Type="http://schemas.openxmlformats.org/officeDocument/2006/relationships/slideLayout" Target="../slideLayouts/slideLayout12.xml"/><Relationship Id="rId6" Type="http://schemas.openxmlformats.org/officeDocument/2006/relationships/hyperlink" Target="12%20-%20SQL%20Standard%20Status%20and%20Directions%202011%2009%2001.pdf" TargetMode="External"/><Relationship Id="rId5" Type="http://schemas.openxmlformats.org/officeDocument/2006/relationships/hyperlink" Target="11%20-%20Configuring%20Rdb%20Hot%20Standby%20for%20Maximum%20Performance.pdf" TargetMode="External"/><Relationship Id="rId4" Type="http://schemas.openxmlformats.org/officeDocument/2006/relationships/hyperlink" Target="10%20-%20Managing%20An%20OpenVMS%20System%20As%20If%20Your%20Oracle%20Rdb%20Database%20Depended%20On%20It.pdf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14%20-%20External%20Routines%20in%20Oracle%20Rdb.pdf" TargetMode="External"/><Relationship Id="rId2" Type="http://schemas.openxmlformats.org/officeDocument/2006/relationships/hyperlink" Target="13%20-%20Enhancements%20in%20Oracle%20Rdb%207.2.5.pdf" TargetMode="External"/><Relationship Id="rId1" Type="http://schemas.openxmlformats.org/officeDocument/2006/relationships/slideLayout" Target="../slideLayouts/slideLayout12.xml"/><Relationship Id="rId5" Type="http://schemas.openxmlformats.org/officeDocument/2006/relationships/hyperlink" Target="17%20-%20A%20Dashboard%20for%20the%20JCC%20Logminer%20Loader.pdf" TargetMode="External"/><Relationship Id="rId4" Type="http://schemas.openxmlformats.org/officeDocument/2006/relationships/hyperlink" Target="16%20-%20Linking%20the%20World%20Together.pdf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19%20-%20Oracle%20Rdb%20Connectivity%20Update.pdf" TargetMode="External"/><Relationship Id="rId2" Type="http://schemas.openxmlformats.org/officeDocument/2006/relationships/hyperlink" Target="18%20-%20Oracle%20Rdb%20Support%20Examples%20and%20Experiences.pdf" TargetMode="External"/><Relationship Id="rId1" Type="http://schemas.openxmlformats.org/officeDocument/2006/relationships/slideLayout" Target="../slideLayouts/slideLayout12.xml"/><Relationship Id="rId6" Type="http://schemas.openxmlformats.org/officeDocument/2006/relationships/hyperlink" Target="22%20-%20Real-time%20Event%20Monitoring%20and%20Detection%20Techniques%20for%20Oracle%20Rdb.ppsx" TargetMode="External"/><Relationship Id="rId5" Type="http://schemas.openxmlformats.org/officeDocument/2006/relationships/hyperlink" Target="21%20-%20Entity%20Framework%20Support%20with%20Oracle%20Rdb%20Developer%20Tools%20for%20Visual%20Studio.pdf" TargetMode="External"/><Relationship Id="rId4" Type="http://schemas.openxmlformats.org/officeDocument/2006/relationships/hyperlink" Target="20%20-%20Oracle%20Rdb%20Connectivity%20Tools%20Demo.pdf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2" name="Rectangle 4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Oracle Rdb and Oracle Database on OpenVMS Technical Forum</a:t>
            </a:r>
          </a:p>
        </p:txBody>
      </p:sp>
      <p:sp>
        <p:nvSpPr>
          <p:cNvPr id="2053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4724400" y="2209800"/>
            <a:ext cx="4267200" cy="1752600"/>
          </a:xfrm>
        </p:spPr>
        <p:txBody>
          <a:bodyPr/>
          <a:lstStyle/>
          <a:p>
            <a:r>
              <a:rPr lang="en-US" sz="2800" dirty="0" smtClean="0">
                <a:solidFill>
                  <a:srgbClr val="000000"/>
                </a:solidFill>
              </a:rPr>
              <a:t>Redwood Shores, CA, USA   </a:t>
            </a:r>
            <a:endParaRPr lang="en-US" sz="2800" dirty="0" smtClean="0"/>
          </a:p>
          <a:p>
            <a:r>
              <a:rPr lang="en-US" sz="2800" dirty="0" smtClean="0"/>
              <a:t>October 20-21, 2011</a:t>
            </a:r>
            <a:endParaRPr lang="en-US" sz="2800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 smtClean="0"/>
              <a:t>Agenda, Thursday Morning</a:t>
            </a:r>
            <a:endParaRPr lang="en-US" sz="3600" dirty="0"/>
          </a:p>
        </p:txBody>
      </p:sp>
      <p:graphicFrame>
        <p:nvGraphicFramePr>
          <p:cNvPr id="4743" name="Group 647"/>
          <p:cNvGraphicFramePr>
            <a:graphicFrameLocks noGrp="1"/>
          </p:cNvGraphicFramePr>
          <p:nvPr>
            <p:ph type="tbl" idx="1"/>
          </p:nvPr>
        </p:nvGraphicFramePr>
        <p:xfrm>
          <a:off x="457200" y="1295401"/>
          <a:ext cx="8229600" cy="4724399"/>
        </p:xfrm>
        <a:graphic>
          <a:graphicData uri="http://schemas.openxmlformats.org/drawingml/2006/table">
            <a:tbl>
              <a:tblPr/>
              <a:tblGrid>
                <a:gridCol w="944563"/>
                <a:gridCol w="4389437"/>
                <a:gridCol w="2895600"/>
              </a:tblGrid>
              <a:tr h="3861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08:00</a:t>
                      </a: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Coffee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</a:tr>
              <a:tr h="38772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08:30</a:t>
                      </a: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Welcome and Introductions</a:t>
                      </a: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Kevin Duffy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</a:tr>
              <a:tr h="66114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08:45</a:t>
                      </a: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</a:t>
                      </a: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  <a:hlinkClick r:id="rId2" action="ppaction://hlinkfile"/>
                        </a:rPr>
                        <a:t>Oracle Rdb and Oracle Database on OpenVMS Status and Direction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Kevin Duffy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</a:tr>
              <a:tr h="71782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09:30</a:t>
                      </a: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</a:t>
                      </a: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  <a:hlinkClick r:id="rId3" action="ppaction://hlinkfile"/>
                        </a:rPr>
                        <a:t>My Oracle Support Update </a:t>
                      </a: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(including a </a:t>
                      </a: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  <a:hlinkClick r:id="rId4" action="ppaction://hlinkfile"/>
                        </a:rPr>
                        <a:t>review of </a:t>
                      </a:r>
                      <a:r>
                        <a:rPr kumimoji="0" lang="en-US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  <a:hlinkClick r:id="rId4" action="ppaction://hlinkfile"/>
                        </a:rPr>
                        <a:t>Bugtag</a:t>
                      </a: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  <a:hlinkClick r:id="rId4" action="ppaction://hlinkfile"/>
                        </a:rPr>
                        <a:t> Notes</a:t>
                      </a: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Renee </a:t>
                      </a:r>
                      <a:r>
                        <a:rPr kumimoji="0" lang="en-US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Bastine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</a:tr>
              <a:tr h="38772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10:15</a:t>
                      </a: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hlinkClick r:id="rId5" action="ppaction://hlinkfile"/>
                        </a:rPr>
                        <a:t>Training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Keith Hare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</a:tr>
              <a:tr h="3778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10:30</a:t>
                      </a: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Break</a:t>
                      </a:r>
                      <a:endParaRPr kumimoji="0" lang="en-US" sz="1800" b="0" i="1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</a:tr>
              <a:tr h="3778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10:45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  <a:hlinkClick r:id="rId6" action="ppaction://hlinkfile"/>
                        </a:rPr>
                        <a:t>OpenVMS Strategy and Futures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Tom Jack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</a:tr>
              <a:tr h="38930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11:30</a:t>
                      </a: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hlinkClick r:id="rId7" action="ppaction://hlinkfile"/>
                        </a:rPr>
                        <a:t>HP Integrity Servers for OpenVMS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Tom Jack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</a:tr>
              <a:tr h="66114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12:00</a:t>
                      </a: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hlinkClick r:id="rId8" action="ppaction://hlinkfile"/>
                        </a:rPr>
                        <a:t>CHARON and Oracle DB: The Hybrid Emulation Solution</a:t>
                      </a:r>
                      <a:endParaRPr kumimoji="0" lang="en-US" sz="18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Bill </a:t>
                      </a: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Driest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</a:tr>
              <a:tr h="3778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12:30</a:t>
                      </a: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Lunch</a:t>
                      </a:r>
                      <a:endParaRPr kumimoji="0" lang="en-US" sz="18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1905000" y="0"/>
            <a:ext cx="6400800" cy="1143000"/>
          </a:xfrm>
        </p:spPr>
        <p:txBody>
          <a:bodyPr/>
          <a:lstStyle/>
          <a:p>
            <a:r>
              <a:rPr lang="en-US" sz="3600" dirty="0"/>
              <a:t>Agenda, </a:t>
            </a:r>
            <a:r>
              <a:rPr lang="en-US" sz="3600" dirty="0" smtClean="0"/>
              <a:t>Thursday </a:t>
            </a:r>
            <a:r>
              <a:rPr lang="en-US" sz="3600" dirty="0"/>
              <a:t>Afternoon</a:t>
            </a:r>
          </a:p>
        </p:txBody>
      </p:sp>
      <p:graphicFrame>
        <p:nvGraphicFramePr>
          <p:cNvPr id="6759" name="Group 615"/>
          <p:cNvGraphicFramePr>
            <a:graphicFrameLocks noGrp="1"/>
          </p:cNvGraphicFramePr>
          <p:nvPr/>
        </p:nvGraphicFramePr>
        <p:xfrm>
          <a:off x="304800" y="1524001"/>
          <a:ext cx="8610600" cy="3764279"/>
        </p:xfrm>
        <a:graphic>
          <a:graphicData uri="http://schemas.openxmlformats.org/drawingml/2006/table">
            <a:tbl>
              <a:tblPr/>
              <a:tblGrid>
                <a:gridCol w="879475"/>
                <a:gridCol w="4522788"/>
                <a:gridCol w="3208337"/>
              </a:tblGrid>
              <a:tr h="38099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12:30</a:t>
                      </a: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Lunch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</a:tr>
              <a:tr h="35261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13:30</a:t>
                      </a: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hlinkClick r:id="rId2" action="ppaction://hlinkfile"/>
                        </a:rPr>
                        <a:t>Update for Oracle on OpenVMS: 10.2.0.5, 11g Client Kit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Gary Huffman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</a:tr>
              <a:tr h="35261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14:15</a:t>
                      </a: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hlinkClick r:id="rId3" action="ppaction://hlinkfile"/>
                        </a:rPr>
                        <a:t>Oracle Real Application Testing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Gary Huffman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</a:tr>
              <a:tr h="35261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15:00</a:t>
                      </a: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hlinkClick r:id="rId4" action="ppaction://hlinkfile"/>
                        </a:rPr>
                        <a:t>Managing An OpenVMS System As If Your Oracle Rdb Database Depended On It!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Bryan Holland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</a:tr>
              <a:tr h="35261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15:30</a:t>
                      </a: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Break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</a:tr>
              <a:tr h="36575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15:45</a:t>
                      </a: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hlinkClick r:id="rId5" action="ppaction://hlinkfile"/>
                        </a:rPr>
                        <a:t>Configuring Oracle Rdb Hot Standby for Maximum Performance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Keith Hare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</a:tr>
              <a:tr h="35261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16:45</a:t>
                      </a: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hlinkClick r:id="rId6" action="ppaction://hlinkfile"/>
                        </a:rPr>
                        <a:t>SQL Standards Update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Keith Hare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</a:tr>
              <a:tr h="35261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17:15</a:t>
                      </a: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Adjourn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/>
              <a:t>Agenda, </a:t>
            </a:r>
            <a:r>
              <a:rPr lang="en-US" sz="3600" dirty="0" smtClean="0"/>
              <a:t>Friday </a:t>
            </a:r>
            <a:r>
              <a:rPr lang="en-US" sz="3600" dirty="0"/>
              <a:t>Morning</a:t>
            </a:r>
          </a:p>
        </p:txBody>
      </p:sp>
      <p:graphicFrame>
        <p:nvGraphicFramePr>
          <p:cNvPr id="9536" name="Group 320"/>
          <p:cNvGraphicFramePr>
            <a:graphicFrameLocks noGrp="1"/>
          </p:cNvGraphicFramePr>
          <p:nvPr>
            <p:ph type="tbl" idx="1"/>
          </p:nvPr>
        </p:nvGraphicFramePr>
        <p:xfrm>
          <a:off x="228600" y="1981199"/>
          <a:ext cx="8686800" cy="3733800"/>
        </p:xfrm>
        <a:graphic>
          <a:graphicData uri="http://schemas.openxmlformats.org/drawingml/2006/table">
            <a:tbl>
              <a:tblPr/>
              <a:tblGrid>
                <a:gridCol w="830911"/>
                <a:gridCol w="4758856"/>
                <a:gridCol w="3097033"/>
              </a:tblGrid>
              <a:tr h="40276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08:00</a:t>
                      </a: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Coffee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</a:tr>
              <a:tr h="49832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08:30</a:t>
                      </a: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  <a:hlinkClick r:id="rId2" action="ppaction://hlinkfile"/>
                        </a:rPr>
                        <a:t>Enhancements in Oracle Rdb 7.2.5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Ian Smith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</a:tr>
              <a:tr h="49832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09:20</a:t>
                      </a: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  <a:hlinkClick r:id="rId3" action="ppaction://hlinkfile"/>
                        </a:rPr>
                        <a:t>External Routines in Oracle Rdb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Ian Smith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</a:tr>
              <a:tr h="48052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10:10</a:t>
                      </a: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Break</a:t>
                      </a:r>
                      <a:endParaRPr kumimoji="0" 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</a:tr>
              <a:tr h="44492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10:25</a:t>
                      </a: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What’s New in Oracle Rdb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Ian Smith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</a:tr>
              <a:tr h="48200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11:10</a:t>
                      </a: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  <a:hlinkClick r:id="rId4" action="ppaction://hlinkfile"/>
                        </a:rPr>
                        <a:t>Linking the World Together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Jeff </a:t>
                      </a:r>
                      <a:r>
                        <a:rPr kumimoji="0" lang="en-US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Haidet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</a:tr>
              <a:tr h="46346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11:55</a:t>
                      </a: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  <a:hlinkClick r:id="rId5" action="ppaction://hlinkfile"/>
                        </a:rPr>
                        <a:t>A Dashboard for the JCC </a:t>
                      </a:r>
                      <a:r>
                        <a:rPr kumimoji="0" lang="en-US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  <a:hlinkClick r:id="rId5" action="ppaction://hlinkfile"/>
                        </a:rPr>
                        <a:t>Logminer</a:t>
                      </a: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  <a:hlinkClick r:id="rId5" action="ppaction://hlinkfile"/>
                        </a:rPr>
                        <a:t> Loader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Magnus </a:t>
                      </a:r>
                      <a:r>
                        <a:rPr kumimoji="0" lang="en-US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Weiman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</a:tr>
              <a:tr h="46346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12:25</a:t>
                      </a: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Lunch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989AE4"/>
            </a:gs>
            <a:gs pos="100000">
              <a:srgbClr val="C6D5FE"/>
            </a:gs>
          </a:gsLst>
          <a:lin ang="30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 smtClean="0"/>
              <a:t>Agenda, Friday Afternoon</a:t>
            </a:r>
            <a:endParaRPr lang="en-US" sz="3600" dirty="0"/>
          </a:p>
        </p:txBody>
      </p:sp>
      <p:graphicFrame>
        <p:nvGraphicFramePr>
          <p:cNvPr id="8628" name="Group 436"/>
          <p:cNvGraphicFramePr>
            <a:graphicFrameLocks noGrp="1"/>
          </p:cNvGraphicFramePr>
          <p:nvPr/>
        </p:nvGraphicFramePr>
        <p:xfrm>
          <a:off x="609600" y="1524000"/>
          <a:ext cx="8229600" cy="4049079"/>
        </p:xfrm>
        <a:graphic>
          <a:graphicData uri="http://schemas.openxmlformats.org/drawingml/2006/table">
            <a:tbl>
              <a:tblPr/>
              <a:tblGrid>
                <a:gridCol w="762000"/>
                <a:gridCol w="4572000"/>
                <a:gridCol w="2895600"/>
              </a:tblGrid>
              <a:tr h="4238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12:25</a:t>
                      </a: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Lunch</a:t>
                      </a:r>
                      <a:endParaRPr kumimoji="0" lang="en-US" sz="18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</a:tr>
              <a:tr h="4000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13:25</a:t>
                      </a: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  <a:hlinkClick r:id="rId2" action="ppaction://hlinkfile"/>
                        </a:rPr>
                        <a:t>Oracle Rdb Support Examples and Experiences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Dave Bowen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</a:tr>
              <a:tr h="3937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14:25</a:t>
                      </a: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  <a:hlinkClick r:id="rId3" action="ppaction://hlinkfile"/>
                        </a:rPr>
                        <a:t>Oracle Rdb Connectivity Update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Jim Murray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</a:tr>
              <a:tr h="4587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15:10</a:t>
                      </a: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Break</a:t>
                      </a:r>
                      <a:endParaRPr kumimoji="0" lang="en-US" sz="18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</a:tr>
              <a:tr h="4587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15:25</a:t>
                      </a: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hlinkClick r:id="rId4" action="ppaction://hlinkfile"/>
                        </a:rPr>
                        <a:t>Oracle Rdb Connectivity Tools Demo</a:t>
                      </a:r>
                      <a:endParaRPr kumimoji="0" lang="en-US" sz="18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Jim Murray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</a:tr>
              <a:tr h="3937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16:15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  <a:hlinkClick r:id="rId5" action="ppaction://hlinkfile"/>
                        </a:rPr>
                        <a:t>Entity Framework Support with Oracle Rdb Developer Tools for Visual Studio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Jim Murray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</a:tr>
              <a:tr h="3937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16:45</a:t>
                      </a: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  <a:hlinkClick r:id="rId6" action="ppaction://hlinkpres?slideindex=1&amp;slidetitle="/>
                        </a:rPr>
                        <a:t>Real-time Event Monitoring and Detection Techniques for Oracle Rdb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Bryan Holland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</a:tr>
              <a:tr h="3937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17:30</a:t>
                      </a: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Forum Close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hq new">
  <a:themeElements>
    <a:clrScheme name="">
      <a:dk1>
        <a:srgbClr val="000000"/>
      </a:dk1>
      <a:lt1>
        <a:srgbClr val="A2ABFC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CED2FD"/>
      </a:accent3>
      <a:accent4>
        <a:srgbClr val="000000"/>
      </a:accent4>
      <a:accent5>
        <a:srgbClr val="DAEDEF"/>
      </a:accent5>
      <a:accent6>
        <a:srgbClr val="2D2D8A"/>
      </a:accent6>
      <a:hlink>
        <a:srgbClr val="000000"/>
      </a:hlink>
      <a:folHlink>
        <a:srgbClr val="99CC00"/>
      </a:folHlink>
    </a:clrScheme>
    <a:fontScheme name="hq new">
      <a:majorFont>
        <a:latin typeface="Times"/>
        <a:ea typeface=""/>
        <a:cs typeface=""/>
      </a:majorFont>
      <a:minorFont>
        <a:latin typeface="Time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" pitchFamily="18" charset="0"/>
          </a:defRPr>
        </a:defPPr>
      </a:lstStyle>
    </a:lnDef>
  </a:objectDefaults>
  <a:extraClrSchemeLst>
    <a:extraClrScheme>
      <a:clrScheme name="hq new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hq new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hq new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hq new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hq new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hq new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hq new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hq new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hq new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hq new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hq new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hq new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3235</TotalTime>
  <Words>271</Words>
  <Application>Microsoft Office PowerPoint</Application>
  <PresentationFormat>On-screen Show (4:3)</PresentationFormat>
  <Paragraphs>97</Paragraphs>
  <Slides>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hq new</vt:lpstr>
      <vt:lpstr>Oracle Rdb and Oracle Database on OpenVMS Technical Forum</vt:lpstr>
      <vt:lpstr>Agenda, Thursday Morning</vt:lpstr>
      <vt:lpstr>Agenda, Thursday Afternoon</vt:lpstr>
      <vt:lpstr>Agenda, Friday Morning</vt:lpstr>
      <vt:lpstr>Agenda, Friday Afternoon</vt:lpstr>
    </vt:vector>
  </TitlesOfParts>
  <Company>Oracle Corporation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Bill Gettys</dc:creator>
  <cp:lastModifiedBy>Colleen Mitchneck</cp:lastModifiedBy>
  <cp:revision>365</cp:revision>
  <dcterms:created xsi:type="dcterms:W3CDTF">2004-12-01T19:21:14Z</dcterms:created>
  <dcterms:modified xsi:type="dcterms:W3CDTF">2011-10-18T16:45:44Z</dcterms:modified>
</cp:coreProperties>
</file>